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31608f93ae4b4ab6" /><Relationship Type="http://schemas.openxmlformats.org/officeDocument/2006/relationships/extended-properties" Target="/docProps/app.xml" Id="R7bea1a2026b14ebf" /><Relationship Type="http://schemas.openxmlformats.org/officeDocument/2006/relationships/officeDocument" Target="/ppt/presentation.xml" Id="R5041df6b89fd411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cde7125b0fa4133"/>
  </p:sldMasterIdLst>
  <p:notesMasterIdLst>
    <p:notesMasterId xmlns:r="http://schemas.openxmlformats.org/officeDocument/2006/relationships" r:id="R191169a9b6a94136"/>
  </p:notesMasterIdLst>
  <p:sldIdLst>
    <p:sldId xmlns:r="http://schemas.openxmlformats.org/officeDocument/2006/relationships" id="256" r:id="R6ebd15e982794de4"/>
    <p:sldId xmlns:r="http://schemas.openxmlformats.org/officeDocument/2006/relationships" id="257" r:id="Rb1d60ca0cf51493d"/>
    <p:sldId xmlns:r="http://schemas.openxmlformats.org/officeDocument/2006/relationships" id="258" r:id="R31e79d3efecc449f"/>
    <p:sldId xmlns:r="http://schemas.openxmlformats.org/officeDocument/2006/relationships" id="259" r:id="Rcb8d20a7e13c4973"/>
    <p:sldId xmlns:r="http://schemas.openxmlformats.org/officeDocument/2006/relationships" id="260" r:id="Rbc530ce32735430c"/>
    <p:sldId xmlns:r="http://schemas.openxmlformats.org/officeDocument/2006/relationships" id="261" r:id="Re066134be7e3485c"/>
    <p:sldId xmlns:r="http://schemas.openxmlformats.org/officeDocument/2006/relationships" id="262" r:id="Ra0dc03dd6c704fe4"/>
    <p:sldId xmlns:r="http://schemas.openxmlformats.org/officeDocument/2006/relationships" id="263" r:id="Rfcde106247914c1e"/>
    <p:sldId xmlns:r="http://schemas.openxmlformats.org/officeDocument/2006/relationships" id="264" r:id="Rdf733ee627914d3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069943e763984cf6" /><Relationship Type="http://schemas.openxmlformats.org/officeDocument/2006/relationships/slideMaster" Target="/ppt/slideMasters/slideMaster1.xml" Id="R4cde7125b0fa4133" /><Relationship Type="http://schemas.openxmlformats.org/officeDocument/2006/relationships/notesMaster" Target="/ppt/notesMasters/notesMaster1.xml" Id="R191169a9b6a94136" /><Relationship Type="http://schemas.openxmlformats.org/officeDocument/2006/relationships/presProps" Target="/ppt/presProps.xml" Id="R0db83da492844112" /><Relationship Type="http://schemas.openxmlformats.org/officeDocument/2006/relationships/tableStyles" Target="/ppt/tableStyles.xml" Id="Rd470d54380944544" /><Relationship Type="http://schemas.openxmlformats.org/officeDocument/2006/relationships/slide" Target="/ppt/slides/slide1.xml" Id="R6ebd15e982794de4" /><Relationship Type="http://schemas.openxmlformats.org/officeDocument/2006/relationships/slide" Target="/ppt/slides/slide2.xml" Id="Rb1d60ca0cf51493d" /><Relationship Type="http://schemas.openxmlformats.org/officeDocument/2006/relationships/slide" Target="/ppt/slides/slide3.xml" Id="R31e79d3efecc449f" /><Relationship Type="http://schemas.openxmlformats.org/officeDocument/2006/relationships/slide" Target="/ppt/slides/slide4.xml" Id="Rcb8d20a7e13c4973" /><Relationship Type="http://schemas.openxmlformats.org/officeDocument/2006/relationships/slide" Target="/ppt/slides/slide5.xml" Id="Rbc530ce32735430c" /><Relationship Type="http://schemas.openxmlformats.org/officeDocument/2006/relationships/slide" Target="/ppt/slides/slide6.xml" Id="Re066134be7e3485c" /><Relationship Type="http://schemas.openxmlformats.org/officeDocument/2006/relationships/slide" Target="/ppt/slides/slide7.xml" Id="Ra0dc03dd6c704fe4" /><Relationship Type="http://schemas.openxmlformats.org/officeDocument/2006/relationships/slide" Target="/ppt/slides/slide8.xml" Id="Rfcde106247914c1e" /><Relationship Type="http://schemas.openxmlformats.org/officeDocument/2006/relationships/slide" Target="/ppt/slides/slide9.xml" Id="Rdf733ee627914d3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c507a2a594843b6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63263dd04f754118" /><Relationship Type="http://schemas.openxmlformats.org/officeDocument/2006/relationships/notesMaster" Target="/ppt/notesMasters/notesMaster1.xml" Id="Rd87ec7bc74a94686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a0c6a0d470e04585" /><Relationship Type="http://schemas.openxmlformats.org/officeDocument/2006/relationships/notesMaster" Target="/ppt/notesMasters/notesMaster1.xml" Id="R9d1840db46ae4a0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bebc20cc3d59452b" /><Relationship Type="http://schemas.openxmlformats.org/officeDocument/2006/relationships/notesMaster" Target="/ppt/notesMasters/notesMaster1.xml" Id="Rdf53ef02f4ae4346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1a5d15c5b6b74b99" /><Relationship Type="http://schemas.openxmlformats.org/officeDocument/2006/relationships/notesMaster" Target="/ppt/notesMasters/notesMaster1.xml" Id="R90089cd43296409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aa4d321ce4a94589" /><Relationship Type="http://schemas.openxmlformats.org/officeDocument/2006/relationships/notesMaster" Target="/ppt/notesMasters/notesMaster1.xml" Id="R6f3af7fd4298489b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c327e2c691e44e9" /><Relationship Type="http://schemas.openxmlformats.org/officeDocument/2006/relationships/notesMaster" Target="/ppt/notesMasters/notesMaster1.xml" Id="R837c6350edd041a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d79b832621f4818" /><Relationship Type="http://schemas.openxmlformats.org/officeDocument/2006/relationships/notesMaster" Target="/ppt/notesMasters/notesMaster1.xml" Id="R17b9dd58d47d47fe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5eaf07720b7b4dad" /><Relationship Type="http://schemas.openxmlformats.org/officeDocument/2006/relationships/notesMaster" Target="/ppt/notesMasters/notesMaster1.xml" Id="R4e1f0b97a0644064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c2a9c855e7c14d32" /><Relationship Type="http://schemas.openxmlformats.org/officeDocument/2006/relationships/notesMaster" Target="/ppt/notesMasters/notesMaster1.xml" Id="R0e6dd2bec3814545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Apertura: introdurre la distinzione senza attribuire automaticamente una pratica a tutti i provider o a tutti gli endpoint.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https://orizzonteinsegnanti.it/laboratorio-ia-offline/dossier-privacy-ia-scuola/</a:t>
            </a:r>
          </a:p>
          <a:p xmlns:a="http://schemas.openxmlformats.org/drawingml/2006/main">
            <a:r>
              <a:t>- https://developers.openai.com/api/docs/guides/your-data#default-usage-policies-by-endpoint</a:t>
            </a:r>
          </a:p>
          <a:p xmlns:a="http://schemas.openxmlformats.org/drawingml/2006/main">
            <a:r>
              <a:t>- https://ai.google.dev/gemini-api/docs/zdr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Messaggio chiave: training e retention sono dimensioni distinte; leggere entrambe le policy applicabili.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https://developers.openai.com/api/docs/guides/your-data#default-usage-policies-by-endpoint</a:t>
            </a:r>
          </a:p>
          <a:p xmlns:a="http://schemas.openxmlformats.org/drawingml/2006/main">
            <a:r>
              <a:t>- https://ai.google.dev/gemini-api/docs/zdr</a:t>
            </a:r>
          </a:p>
          <a:p xmlns:a="http://schemas.openxmlformats.org/drawingml/2006/main">
            <a:r>
              <a:t>- https://privacy.claude.com/en/articles/10023580-is-my-data-used-for-model-training</a:t>
            </a:r>
          </a:p>
          <a:p xmlns:a="http://schemas.openxmlformats.org/drawingml/2006/main">
            <a:r>
              <a:t>- https://privacy.claude.com/en/articles/7996866-how-long-do-you-store-my-organization-s-data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Confronto per canale di erogazione: non è una classifica assoluta di provider.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https://developers.openai.com/api/docs/guides/your-data#default-usage-policies-by-endpoint</a:t>
            </a:r>
          </a:p>
          <a:p xmlns:a="http://schemas.openxmlformats.org/drawingml/2006/main">
            <a:r>
              <a:t>- https://ai.google.dev/gemini-api/terms</a:t>
            </a:r>
          </a:p>
          <a:p xmlns:a="http://schemas.openxmlformats.org/drawingml/2006/main">
            <a:r>
              <a:t>- https://privacy.claude.com/en/articles/8956058-i-have-a-zero-data-retention-agreement-with-anthropic-what-products-does-it-apply-to</a:t>
            </a:r>
          </a:p>
          <a:p xmlns:a="http://schemas.openxmlformats.org/drawingml/2006/main">
            <a:r>
              <a:t>- https://learn.microsoft.com/en-us/azure/foundry/responsible-ai/openai/data-privacy</a:t>
            </a:r>
          </a:p>
          <a:p xmlns:a="http://schemas.openxmlformats.org/drawingml/2006/main">
            <a:r>
              <a:t>- https://docs.aws.amazon.com/bedrock/latest/userguide/data-protection.html</a:t>
            </a:r>
          </a:p>
          <a:p xmlns:a="http://schemas.openxmlformats.org/drawingml/2006/main">
            <a:r>
              <a:t>- https://nvlpubs.nist.gov/nistpubs/ai/NIST.AI.600-1.pdf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 retention va ricostruita per componente e non dedotta da una sola etichetta commerciale.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https://developers.openai.com/api/docs/guides/your-data#default-usage-policies-by-endpoint</a:t>
            </a:r>
          </a:p>
          <a:p xmlns:a="http://schemas.openxmlformats.org/drawingml/2006/main">
            <a:r>
              <a:t>- https://ai.google.dev/gemini-api/docs/zdr</a:t>
            </a:r>
          </a:p>
          <a:p xmlns:a="http://schemas.openxmlformats.org/drawingml/2006/main">
            <a:r>
              <a:t>- https://privacy.claude.com/en/articles/7996866-how-long-do-you-store-my-organization-s-data</a:t>
            </a:r>
          </a:p>
          <a:p xmlns:a="http://schemas.openxmlformats.org/drawingml/2006/main">
            <a:r>
              <a:t>- https://docs.aws.amazon.com/bedrock/latest/userguide/data-retention.html</a:t>
            </a:r>
          </a:p>
          <a:p xmlns:a="http://schemas.openxmlformats.org/drawingml/2006/main">
            <a:r>
              <a:t>- https://learn.microsoft.com/en-us/azure/foundry/responsible-ai/openai/data-privacy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Applicare minimizzazione e valutazione del contesto prima dell'invio, soprattutto per minori e categorie particolari di dati.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https://eur-lex.europa.eu/eli/reg/2016/679/oj</a:t>
            </a:r>
          </a:p>
          <a:p xmlns:a="http://schemas.openxmlformats.org/drawingml/2006/main">
            <a:r>
              <a:t>- https://www.edpb.europa.eu/our-work-tools/our-documents/opinion-board-art-64/opinion-282024-certain-data-protection-aspects_en</a:t>
            </a:r>
          </a:p>
          <a:p xmlns:a="http://schemas.openxmlformats.org/drawingml/2006/main">
            <a:r>
              <a:t>- https://www.garanteprivacy.it/home/docweb/-/docweb-display/docweb/10162698</a:t>
            </a:r>
          </a:p>
          <a:p xmlns:a="http://schemas.openxmlformats.org/drawingml/2006/main">
            <a:r>
              <a:t>- https://nvlpubs.nist.gov/nistpubs/ai/NIST.AI.600-1.pdf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Questa checklist è un supporto alla verifica; non sostituisce DPA, DPIA o valutazione del DPO.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https://eur-lex.europa.eu/eli/reg/2016/679/oj</a:t>
            </a:r>
          </a:p>
          <a:p xmlns:a="http://schemas.openxmlformats.org/drawingml/2006/main">
            <a:r>
              <a:t>- https://www.edpb.europa.eu/our-work-tools/our-documents/opinion-board-art-64/opinion-282024-certain-data-protection-aspects_en</a:t>
            </a:r>
          </a:p>
          <a:p xmlns:a="http://schemas.openxmlformats.org/drawingml/2006/main">
            <a:r>
              <a:t>- https://nvlpubs.nist.gov/nistpubs/ai/NIST.AI.600-1.pdf</a:t>
            </a:r>
          </a:p>
          <a:p xmlns:a="http://schemas.openxmlformats.org/drawingml/2006/main">
            <a:r>
              <a:t>- https://developers.openai.com/api/docs/guides/your-data#default-usage-policies-by-endpoint</a:t>
            </a:r>
          </a:p>
          <a:p xmlns:a="http://schemas.openxmlformats.org/drawingml/2006/main">
            <a:r>
              <a:t>- https://ai.google.dev/gemini-api/docs/zdr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Presentare il dossier come strumento di verifica e discussione professionale, non come certificazione.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https://orizzonteinsegnanti.it/laboratorio-ia-offline/dossier-privacy-ia-scuola/</a:t>
            </a:r>
          </a:p>
          <a:p xmlns:a="http://schemas.openxmlformats.org/drawingml/2006/main">
            <a:r>
              <a:t>- https://www.edpb.europa.eu/our-work-tools/our-documents/opinion-board-art-64/opinion-282024-certain-data-protection-aspects_en</a:t>
            </a:r>
          </a:p>
          <a:p xmlns:a="http://schemas.openxmlformats.org/drawingml/2006/main">
            <a:r>
              <a:t>- https://nvlpubs.nist.gov/nistpubs/ai/NIST.AI.600-1.pdf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La scelta è basata sul rischio e sul flusso concreto, non sul nome del modello.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https://nvlpubs.nist.gov/nistpubs/ai/NIST.AI.600-1.pdf</a:t>
            </a:r>
          </a:p>
          <a:p xmlns:a="http://schemas.openxmlformats.org/drawingml/2006/main">
            <a:r>
              <a:t>- https://developers.openai.com/api/docs/guides/your-data#default-usage-policies-by-endpoint</a:t>
            </a:r>
          </a:p>
          <a:p xmlns:a="http://schemas.openxmlformats.org/drawingml/2006/main">
            <a:r>
              <a:t>- https://ai.google.dev/gemini-api/docs/zdr</a:t>
            </a:r>
          </a:p>
          <a:p xmlns:a="http://schemas.openxmlformats.org/drawingml/2006/main">
            <a:r>
              <a:t>- https://docs.aws.amazon.com/bedrock/latest/userguide/data-protection.html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Chiusura: invitare alla lettura, alla verifica con il DPO e alla condivisione professionale.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- https://orizzonteinsegnanti.it/laboratorio-ia-offline/dossier-privacy-ia-scuola/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d2a2b3eb51247c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f721c650da604d79" /><Relationship Type="http://schemas.openxmlformats.org/officeDocument/2006/relationships/slideLayout" Target="/ppt/slideLayouts/slideLayout1.xml" Id="R36a0df9f422f4e22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6a0df9f422f4e2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fcf8582c7134616" /><Relationship Type="http://schemas.openxmlformats.org/officeDocument/2006/relationships/notesSlide" Target="/ppt/notesSlides/notesSlide1.xml" Id="Re49dc983859d48c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f1be751963c4b6a" /><Relationship Type="http://schemas.openxmlformats.org/officeDocument/2006/relationships/notesSlide" Target="/ppt/notesSlides/notesSlide2.xml" Id="Rac6be1f5bb1f4ab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8ece360c5904964" /><Relationship Type="http://schemas.openxmlformats.org/officeDocument/2006/relationships/notesSlide" Target="/ppt/notesSlides/notesSlide3.xml" Id="R3c7b9819079e4ab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d5620366d0a45bf" /><Relationship Type="http://schemas.openxmlformats.org/officeDocument/2006/relationships/notesSlide" Target="/ppt/notesSlides/notesSlide4.xml" Id="R1240a40709cb4c3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37bccd47be345b0" /><Relationship Type="http://schemas.openxmlformats.org/officeDocument/2006/relationships/notesSlide" Target="/ppt/notesSlides/notesSlide5.xml" Id="R8fbcb8b40927477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123d036ab204b54" /><Relationship Type="http://schemas.openxmlformats.org/officeDocument/2006/relationships/notesSlide" Target="/ppt/notesSlides/notesSlide6.xml" Id="R351c956d1989491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4acd1b10d294d5e" /><Relationship Type="http://schemas.openxmlformats.org/officeDocument/2006/relationships/notesSlide" Target="/ppt/notesSlides/notesSlide7.xml" Id="Re9e02b0016a14df5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af91e17931b4cf0" /><Relationship Type="http://schemas.openxmlformats.org/officeDocument/2006/relationships/notesSlide" Target="/ppt/notesSlides/notesSlide8.xml" Id="Rb113b3bc72994639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d2c01fb39a4f5a" /><Relationship Type="http://schemas.openxmlformats.org/officeDocument/2006/relationships/notesSlide" Target="/ppt/notesSlides/notesSlide9.xml" Id="Re3bc795864bd4115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Title-3-1">
            <a:extLst xmlns:a="http://schemas.openxmlformats.org/drawingml/2006/main">
              <a:ext uri="{FF2B5EF4-FFF2-40B4-BE49-F238E27FC236}">
                <a16:creationId xmlns:a16="http://schemas.microsoft.com/office/drawing/2014/main" id="{95509AA9-CDF6-4517-9CCF-9DDA9B8F52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1738789"/>
            <a:ext cx="9448800" cy="2491454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 anchor="b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defRPr sz="60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4950" b="1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NO-TRAINING ≠
</a:t>
            </a:r>
            <a:r>
              <a:rPr sz="495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ZERO DATA
RETENTION</a:t>
            </a:r>
          </a:p>
        </p:txBody>
      </p:sp>
      <p:sp>
        <p:nvSpPr>
          <p:cNvPr id="2" name="Subtitle-4-2">
            <a:extLst xmlns:a="http://schemas.openxmlformats.org/drawingml/2006/main">
              <a:ext uri="{FF2B5EF4-FFF2-40B4-BE49-F238E27FC236}">
                <a16:creationId xmlns:a16="http://schemas.microsoft.com/office/drawing/2014/main" id="{48B16D44-B82E-4F19-ABF9-49C4E47FD6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4742212"/>
            <a:ext cx="5702332" cy="108023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00" b="0">
                <a:solidFill>
                  <a:srgbClr val="475569"/>
                </a:solidFill>
                <a:latin typeface="Helvetica Neue"/>
                <a:ea typeface="Helvetica Neue"/>
                <a:cs typeface="Helvetica Neue"/>
              </a:rPr>
              <a:t>Il punto cieco da verificare prima di affidare dati scolastici a un sistema di IA.</a:t>
            </a:r>
          </a:p>
        </p:txBody>
      </p:sp>
      <p:sp>
        <p:nvSpPr>
          <p:cNvPr id="3" name="Subtitle-4-3">
            <a:extLst xmlns:a="http://schemas.openxmlformats.org/drawingml/2006/main">
              <a:ext uri="{FF2B5EF4-FFF2-40B4-BE49-F238E27FC236}">
                <a16:creationId xmlns:a16="http://schemas.microsoft.com/office/drawing/2014/main" id="{2847376D-9F38-4A6D-B978-CA97DAE9A0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392240"/>
            <a:ext cx="5702332" cy="649129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65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DOSSIER PRIVACY • SCUOLA • IA</a:t>
            </a:r>
          </a:p>
        </p:txBody>
      </p:sp>
      <p:sp>
        <p:nvSpPr>
          <p:cNvPr id="4" name="brand-1">
            <a:extLst xmlns:a="http://schemas.openxmlformats.org/drawingml/2006/main">
              <a:ext uri="{FF2B5EF4-FFF2-40B4-BE49-F238E27FC236}">
                <a16:creationId xmlns:a16="http://schemas.microsoft.com/office/drawing/2014/main" id="{25AA4585-660F-43A2-8BB2-4873F99180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6350" y="133350"/>
            <a:ext cx="28956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0F766E"/>
                </a:solidFill>
              </a:defRPr>
            </a:pPr>
            <a:r>
              <a:rPr sz="750" b="1">
                <a:solidFill>
                  <a:srgbClr val="0F766E"/>
                </a:solidFill>
              </a:rPr>
              <a:t>ORIZZONTE INSEGNANTI</a:t>
            </a:r>
          </a:p>
        </p:txBody>
      </p:sp>
      <p:sp>
        <p:nvSpPr>
          <p:cNvPr id="5" name="source-footer-1">
            <a:extLst xmlns:a="http://schemas.openxmlformats.org/drawingml/2006/main">
              <a:ext uri="{FF2B5EF4-FFF2-40B4-BE49-F238E27FC236}">
                <a16:creationId xmlns:a16="http://schemas.microsoft.com/office/drawing/2014/main" id="{188538C6-6A63-4CF8-8EC7-182516FF5D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" y="6296025"/>
            <a:ext cx="9906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825">
                <a:solidFill>
                  <a:srgbClr val="475569"/>
                </a:solidFill>
              </a:defRPr>
            </a:pPr>
            <a:r>
              <a:rPr sz="825">
                <a:solidFill>
                  <a:srgbClr val="475569"/>
                </a:solidFill>
              </a:rPr>
              <a:t>Edizione pubblica verificata • 17 pagine • 26 fonti  •  orizzonteinsegnanti.it</a:t>
            </a:r>
          </a:p>
        </p:txBody>
      </p:sp>
    </p:spTree>
    <p:extLst>
      <p:ext uri="{BB962C8B-B14F-4D97-AF65-F5344CB8AC3E}">
        <p14:creationId xmlns:p14="http://schemas.microsoft.com/office/powerpoint/2010/main" val="1710466757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Google-Shape-532-p58-2">
            <a:extLst xmlns:a="http://schemas.openxmlformats.org/drawingml/2006/main">
              <a:ext uri="{FF2B5EF4-FFF2-40B4-BE49-F238E27FC236}">
                <a16:creationId xmlns:a16="http://schemas.microsoft.com/office/drawing/2014/main" id="{870B5242-1359-4A78-8DB6-F56B4FBD16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9315" y="6279261"/>
            <a:ext cx="518922" cy="24126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b">
            <a:noAutofit/>
          </a:bodyPr>
          <a:lstStyle xmlns:a="http://schemas.openxmlformats.org/drawingml/2006/main"/>
          <a:p xmlns:a="http://schemas.openxmlformats.org/drawingml/2006/main">
            <a:pPr algn="r">
              <a:defRPr sz="10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t>2</a:t>
            </a:r>
          </a:p>
        </p:txBody>
      </p:sp>
      <p:sp>
        <p:nvSpPr>
          <p:cNvPr id="2" name="Google-Shape-533-p58-3">
            <a:extLst xmlns:a="http://schemas.openxmlformats.org/drawingml/2006/main">
              <a:ext uri="{FF2B5EF4-FFF2-40B4-BE49-F238E27FC236}">
                <a16:creationId xmlns:a16="http://schemas.microsoft.com/office/drawing/2014/main" id="{FF283949-BC59-4E26-A1AA-8A00C97358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344043"/>
            <a:ext cx="11404568" cy="1047464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None/>
              <a:defRPr sz="29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3000" b="1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Sono due promesse diverse. Verificale entrambe.</a:t>
            </a:r>
          </a:p>
        </p:txBody>
      </p:sp>
      <p:sp>
        <p:nvSpPr>
          <p:cNvPr id="3" name="Google-Shape-534-p58-4">
            <a:extLst xmlns:a="http://schemas.openxmlformats.org/drawingml/2006/main">
              <a:ext uri="{FF2B5EF4-FFF2-40B4-BE49-F238E27FC236}">
                <a16:creationId xmlns:a16="http://schemas.microsoft.com/office/drawing/2014/main" id="{FD27CABD-54A1-4CDB-AA1A-276954379D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2031968"/>
            <a:ext cx="5537168" cy="3534823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90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225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NO-TRAINING</a:t>
            </a:r>
          </a:p>
          <a:p xmlns:a="http://schemas.openxmlformats.org/drawingml/2006/main"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72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Riguarda l'uso dei contenuti per addestrare o migliorare i modelli. Non descrive, da solo, quanto a lungo i dati vengano conservati.</a:t>
            </a:r>
          </a:p>
        </p:txBody>
      </p:sp>
      <p:sp>
        <p:nvSpPr>
          <p:cNvPr id="4" name="Content-Placeholder-3-5">
            <a:extLst xmlns:a="http://schemas.openxmlformats.org/drawingml/2006/main">
              <a:ext uri="{FF2B5EF4-FFF2-40B4-BE49-F238E27FC236}">
                <a16:creationId xmlns:a16="http://schemas.microsoft.com/office/drawing/2014/main" id="{974B7424-22D9-446A-881F-A9F55C1E38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56592" y="2031968"/>
            <a:ext cx="5537168" cy="3534823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90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225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RETENTION</a:t>
            </a:r>
          </a:p>
          <a:p xmlns:a="http://schemas.openxmlformats.org/drawingml/2006/main"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72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Riguarda la permanenza di prompt, output, file o stato operativo. Può cambiare per servizio, endpoint, funzione, contratto e configurazione.</a:t>
            </a:r>
          </a:p>
        </p:txBody>
      </p:sp>
      <p:sp>
        <p:nvSpPr>
          <p:cNvPr id="5" name="brand-2">
            <a:extLst xmlns:a="http://schemas.openxmlformats.org/drawingml/2006/main">
              <a:ext uri="{FF2B5EF4-FFF2-40B4-BE49-F238E27FC236}">
                <a16:creationId xmlns:a16="http://schemas.microsoft.com/office/drawing/2014/main" id="{24DA8B91-42D3-4596-AC5F-D3740B5EE6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6350" y="133350"/>
            <a:ext cx="28956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0F766E"/>
                </a:solidFill>
              </a:defRPr>
            </a:pPr>
            <a:r>
              <a:rPr sz="750" b="1">
                <a:solidFill>
                  <a:srgbClr val="0F766E"/>
                </a:solidFill>
              </a:rPr>
              <a:t>ORIZZONTE INSEGNANTI</a:t>
            </a:r>
          </a:p>
        </p:txBody>
      </p:sp>
      <p:sp>
        <p:nvSpPr>
          <p:cNvPr id="6" name="source-footer-2">
            <a:extLst xmlns:a="http://schemas.openxmlformats.org/drawingml/2006/main">
              <a:ext uri="{FF2B5EF4-FFF2-40B4-BE49-F238E27FC236}">
                <a16:creationId xmlns:a16="http://schemas.microsoft.com/office/drawing/2014/main" id="{FD72175D-5F47-49B2-AA9A-3D17B24EFD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" y="6296025"/>
            <a:ext cx="9906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825">
                <a:solidFill>
                  <a:srgbClr val="475569"/>
                </a:solidFill>
              </a:defRPr>
            </a:pPr>
            <a:r>
              <a:rPr sz="825">
                <a:solidFill>
                  <a:srgbClr val="475569"/>
                </a:solidFill>
              </a:rPr>
              <a:t>Fonti ufficiali nelle note  •  orizzonteinsegnanti.it</a:t>
            </a:r>
          </a:p>
        </p:txBody>
      </p:sp>
    </p:spTree>
    <p:extLst>
      <p:ext uri="{BB962C8B-B14F-4D97-AF65-F5344CB8AC3E}">
        <p14:creationId xmlns:p14="http://schemas.microsoft.com/office/powerpoint/2010/main" val="1925350771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lide-Number-Placeholder-1-2">
            <a:extLst xmlns:a="http://schemas.openxmlformats.org/drawingml/2006/main">
              <a:ext uri="{FF2B5EF4-FFF2-40B4-BE49-F238E27FC236}">
                <a16:creationId xmlns:a16="http://schemas.microsoft.com/office/drawing/2014/main" id="{8D15A2E8-38E0-4093-9407-412FB2D901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9219" y="6278594"/>
            <a:ext cx="519113" cy="24126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 anchor="b"/>
          <a:lstStyle xmlns:a="http://schemas.openxmlformats.org/drawingml/2006/main"/>
          <a:p xmlns:a="http://schemas.openxmlformats.org/drawingml/2006/main">
            <a:pPr algn="r">
              <a:defRPr sz="10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t>3</a:t>
            </a:r>
          </a:p>
        </p:txBody>
      </p:sp>
      <p:sp>
        <p:nvSpPr>
          <p:cNvPr id="2" name="Title-2-3">
            <a:extLst xmlns:a="http://schemas.openxmlformats.org/drawingml/2006/main">
              <a:ext uri="{FF2B5EF4-FFF2-40B4-BE49-F238E27FC236}">
                <a16:creationId xmlns:a16="http://schemas.microsoft.com/office/drawing/2014/main" id="{C4B67790-7301-4255-82F7-9418538A9D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344043"/>
            <a:ext cx="11404568" cy="1047464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None/>
              <a:defRPr sz="29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3000" b="1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Chat, SaaS, API e locale non sono equivalenti.</a:t>
            </a:r>
          </a:p>
        </p:txBody>
      </p:sp>
      <p:sp>
        <p:nvSpPr>
          <p:cNvPr id="3" name="Content-Placeholder-9-4">
            <a:extLst xmlns:a="http://schemas.openxmlformats.org/drawingml/2006/main">
              <a:ext uri="{FF2B5EF4-FFF2-40B4-BE49-F238E27FC236}">
                <a16:creationId xmlns:a16="http://schemas.microsoft.com/office/drawing/2014/main" id="{31AD7A8C-926F-4923-A5E3-68A3DD7712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2031968"/>
            <a:ext cx="5537168" cy="1643063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91440" tIns="45720" rIns="91440" bIns="45720"/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95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CHAT CONSUMER
</a:t>
            </a:r>
          </a:p>
          <a:p xmlns:a="http://schemas.openxmlformats.org/drawingml/2006/main">
            <a:pPr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Storia, account e impostazioni del prodotto incidono sul flusso. La comodità non sostituisce una valutazione del trattamento.</a:t>
            </a:r>
          </a:p>
        </p:txBody>
      </p:sp>
      <p:sp>
        <p:nvSpPr>
          <p:cNvPr id="4" name="Content-Placeholder-10-5">
            <a:extLst xmlns:a="http://schemas.openxmlformats.org/drawingml/2006/main">
              <a:ext uri="{FF2B5EF4-FFF2-40B4-BE49-F238E27FC236}">
                <a16:creationId xmlns:a16="http://schemas.microsoft.com/office/drawing/2014/main" id="{A103899D-B2EC-4532-94E9-57C1033542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56592" y="2031968"/>
            <a:ext cx="5537168" cy="1643063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91440" tIns="45720" rIns="91440" bIns="45720"/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95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SAAS EDUCATIVO
</a:t>
            </a:r>
          </a:p>
          <a:p xmlns:a="http://schemas.openxmlformats.org/drawingml/2006/main">
            <a:pPr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Il fornitore aggiunge funzioni, ruoli, archivi e log propri. Serve verificare anche il livello applicativo, non solo il modello.</a:t>
            </a:r>
          </a:p>
        </p:txBody>
      </p:sp>
      <p:sp>
        <p:nvSpPr>
          <p:cNvPr id="5" name="Content-Placeholder-9-6">
            <a:extLst xmlns:a="http://schemas.openxmlformats.org/drawingml/2006/main">
              <a:ext uri="{FF2B5EF4-FFF2-40B4-BE49-F238E27FC236}">
                <a16:creationId xmlns:a16="http://schemas.microsoft.com/office/drawing/2014/main" id="{FAE679A4-2425-45D9-9ECE-D0983CB5A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4016978"/>
            <a:ext cx="5537168" cy="164315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95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API CONTROLLATA
</a:t>
            </a:r>
          </a:p>
          <a:p xmlns:a="http://schemas.openxmlformats.org/drawingml/2006/main">
            <a:pPr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Il backend può minimizzare contesto e funzioni. Restano da verificare endpoint, retention, contratto e log dell'applicazione.</a:t>
            </a:r>
          </a:p>
        </p:txBody>
      </p:sp>
      <p:sp>
        <p:nvSpPr>
          <p:cNvPr id="6" name="Content-Placeholder-10-7">
            <a:extLst xmlns:a="http://schemas.openxmlformats.org/drawingml/2006/main">
              <a:ext uri="{FF2B5EF4-FFF2-40B4-BE49-F238E27FC236}">
                <a16:creationId xmlns:a16="http://schemas.microsoft.com/office/drawing/2014/main" id="{1A9C04DA-0AFB-4D7A-84A1-8EB537F613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56592" y="4016978"/>
            <a:ext cx="5537168" cy="164315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95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IA LOCALE
</a:t>
            </a:r>
          </a:p>
          <a:p xmlns:a="http://schemas.openxmlformats.org/drawingml/2006/main">
            <a:pPr algn="l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Può mantenere l'elaborazione nell'infrastruttura gestita. Sicurezza operativa, accessi, backup e aggiornamenti restano responsabilità concrete.</a:t>
            </a:r>
          </a:p>
        </p:txBody>
      </p:sp>
      <p:sp>
        <p:nvSpPr>
          <p:cNvPr id="7" name="brand-3">
            <a:extLst xmlns:a="http://schemas.openxmlformats.org/drawingml/2006/main">
              <a:ext uri="{FF2B5EF4-FFF2-40B4-BE49-F238E27FC236}">
                <a16:creationId xmlns:a16="http://schemas.microsoft.com/office/drawing/2014/main" id="{803539EE-4233-4389-9A69-3B201AADB8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6350" y="133350"/>
            <a:ext cx="28956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0F766E"/>
                </a:solidFill>
              </a:defRPr>
            </a:pPr>
            <a:r>
              <a:rPr sz="750" b="1">
                <a:solidFill>
                  <a:srgbClr val="0F766E"/>
                </a:solidFill>
              </a:rPr>
              <a:t>ORIZZONTE INSEGNANTI</a:t>
            </a:r>
          </a:p>
        </p:txBody>
      </p:sp>
      <p:sp>
        <p:nvSpPr>
          <p:cNvPr id="8" name="source-footer-3">
            <a:extLst xmlns:a="http://schemas.openxmlformats.org/drawingml/2006/main">
              <a:ext uri="{FF2B5EF4-FFF2-40B4-BE49-F238E27FC236}">
                <a16:creationId xmlns:a16="http://schemas.microsoft.com/office/drawing/2014/main" id="{54B9C7F3-58F0-4367-89C2-0433062E2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" y="6296025"/>
            <a:ext cx="9906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825">
                <a:solidFill>
                  <a:srgbClr val="475569"/>
                </a:solidFill>
              </a:defRPr>
            </a:pPr>
            <a:r>
              <a:rPr sz="825">
                <a:solidFill>
                  <a:srgbClr val="475569"/>
                </a:solidFill>
              </a:rPr>
              <a:t>Fonti ufficiali nelle note  •  orizzonteinsegnanti.it</a:t>
            </a:r>
          </a:p>
        </p:txBody>
      </p:sp>
    </p:spTree>
    <p:extLst>
      <p:ext uri="{BB962C8B-B14F-4D97-AF65-F5344CB8AC3E}">
        <p14:creationId xmlns:p14="http://schemas.microsoft.com/office/powerpoint/2010/main" val="11128879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Google-Shape-532-p58-2">
            <a:extLst xmlns:a="http://schemas.openxmlformats.org/drawingml/2006/main">
              <a:ext uri="{FF2B5EF4-FFF2-40B4-BE49-F238E27FC236}">
                <a16:creationId xmlns:a16="http://schemas.microsoft.com/office/drawing/2014/main" id="{15282639-FC07-4AF2-929F-DF148EB8C3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9315" y="6279261"/>
            <a:ext cx="518922" cy="24126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b">
            <a:noAutofit/>
          </a:bodyPr>
          <a:lstStyle xmlns:a="http://schemas.openxmlformats.org/drawingml/2006/main"/>
          <a:p xmlns:a="http://schemas.openxmlformats.org/drawingml/2006/main">
            <a:pPr algn="r">
              <a:defRPr sz="10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t>4</a:t>
            </a:r>
          </a:p>
        </p:txBody>
      </p:sp>
      <p:sp>
        <p:nvSpPr>
          <p:cNvPr id="2" name="Google-Shape-533-p58-3">
            <a:extLst xmlns:a="http://schemas.openxmlformats.org/drawingml/2006/main">
              <a:ext uri="{FF2B5EF4-FFF2-40B4-BE49-F238E27FC236}">
                <a16:creationId xmlns:a16="http://schemas.microsoft.com/office/drawing/2014/main" id="{DC8F3F84-5CCB-49EF-8452-C3B23A3694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344519"/>
            <a:ext cx="11404568" cy="128301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None/>
              <a:defRPr sz="29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3000" b="1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I dati possono restare fuori dall'addestramento.</a:t>
            </a:r>
          </a:p>
        </p:txBody>
      </p:sp>
      <p:sp>
        <p:nvSpPr>
          <p:cNvPr id="3" name="Rounded-Rectangle-9-4">
            <a:extLst xmlns:a="http://schemas.openxmlformats.org/drawingml/2006/main">
              <a:ext uri="{FF2B5EF4-FFF2-40B4-BE49-F238E27FC236}">
                <a16:creationId xmlns:a16="http://schemas.microsoft.com/office/drawing/2014/main" id="{377A3787-4F78-4658-A2AA-96E0B5281E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8920" y="3365468"/>
            <a:ext cx="3568732" cy="2628900"/>
          </a:xfrm>
          <a:prstGeom xmlns:a="http://schemas.openxmlformats.org/drawingml/2006/main" prst="roundRect">
            <a:avLst>
              <a:gd name="adj" fmla="val 2899"/>
            </a:avLst>
          </a:prstGeom>
          <a:solidFill xmlns:a="http://schemas.openxmlformats.org/drawingml/2006/main">
            <a:srgbClr val="F2F2F2"/>
          </a:solidFill>
        </p:spPr>
      </p:sp>
      <p:sp>
        <p:nvSpPr>
          <p:cNvPr id="4" name="Rounded-Rectangle-10-5">
            <a:extLst xmlns:a="http://schemas.openxmlformats.org/drawingml/2006/main">
              <a:ext uri="{FF2B5EF4-FFF2-40B4-BE49-F238E27FC236}">
                <a16:creationId xmlns:a16="http://schemas.microsoft.com/office/drawing/2014/main" id="{7AB8E0C5-AD5E-4B80-841E-A2E4E7293F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29600" y="3365468"/>
            <a:ext cx="3568732" cy="2628900"/>
          </a:xfrm>
          <a:prstGeom xmlns:a="http://schemas.openxmlformats.org/drawingml/2006/main" prst="roundRect">
            <a:avLst>
              <a:gd name="adj" fmla="val 2899"/>
            </a:avLst>
          </a:prstGeom>
          <a:solidFill xmlns:a="http://schemas.openxmlformats.org/drawingml/2006/main">
            <a:srgbClr val="F2F2F2"/>
          </a:solidFill>
        </p:spPr>
      </p:sp>
      <p:sp>
        <p:nvSpPr>
          <p:cNvPr id="5" name="Content-Placeholder-9-6">
            <a:extLst xmlns:a="http://schemas.openxmlformats.org/drawingml/2006/main">
              <a:ext uri="{FF2B5EF4-FFF2-40B4-BE49-F238E27FC236}">
                <a16:creationId xmlns:a16="http://schemas.microsoft.com/office/drawing/2014/main" id="{288F76CE-6371-4E2F-BD88-21E9A1CA5B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21816" y="4146137"/>
            <a:ext cx="2949321" cy="1432846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90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0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STATO E FILE</a:t>
            </a:r>
          </a:p>
          <a:p xmlns:a="http://schemas.openxmlformats.org/drawingml/2006/main"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Conversazioni, file, cache e funzioni persistenti.</a:t>
            </a:r>
          </a:p>
        </p:txBody>
      </p:sp>
      <p:sp>
        <p:nvSpPr>
          <p:cNvPr id="6" name="Content-Placeholder-10-7">
            <a:extLst xmlns:a="http://schemas.openxmlformats.org/drawingml/2006/main">
              <a:ext uri="{FF2B5EF4-FFF2-40B4-BE49-F238E27FC236}">
                <a16:creationId xmlns:a16="http://schemas.microsoft.com/office/drawing/2014/main" id="{14F8273A-6A3A-4575-949F-3E81D866A1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36115" y="4146137"/>
            <a:ext cx="2949321" cy="1432846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90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0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APPLICAZIONE</a:t>
            </a:r>
          </a:p>
          <a:p xmlns:a="http://schemas.openxmlformats.org/drawingml/2006/main"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Log, proxy, analytics, backup e assistenza.</a:t>
            </a:r>
          </a:p>
        </p:txBody>
      </p:sp>
      <p:sp>
        <p:nvSpPr>
          <p:cNvPr id="7" name="Google-Shape-340-p61-8">
            <a:extLst xmlns:a="http://schemas.openxmlformats.org/drawingml/2006/main">
              <a:ext uri="{FF2B5EF4-FFF2-40B4-BE49-F238E27FC236}">
                <a16:creationId xmlns:a16="http://schemas.microsoft.com/office/drawing/2014/main" id="{779B9F2C-976D-4C90-A7DB-E43A14D285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27626" y="3694081"/>
            <a:ext cx="233839" cy="233744"/>
          </a:xfrm>
          <a:custGeom xmlns:a="http://schemas.openxmlformats.org/drawingml/2006/main">
            <a:pathLst>
              <a:path w="205740000" h="205740000">
                <a:moveTo>
                  <a:pt x="102870000" y="20574000"/>
                </a:moveTo>
                <a:cubicBezTo>
                  <a:pt x="57426225" y="20574000"/>
                  <a:pt x="20574000" y="57426225"/>
                  <a:pt x="20574000" y="102870000"/>
                </a:cubicBezTo>
                <a:cubicBezTo>
                  <a:pt x="20574000" y="148313775"/>
                  <a:pt x="57426225" y="185166000"/>
                  <a:pt x="102870000" y="185166000"/>
                </a:cubicBezTo>
                <a:cubicBezTo>
                  <a:pt x="148313775" y="185166000"/>
                  <a:pt x="185166000" y="148313775"/>
                  <a:pt x="185166000" y="102870000"/>
                </a:cubicBezTo>
                <a:cubicBezTo>
                  <a:pt x="185166000" y="57426225"/>
                  <a:pt x="148313775" y="20574000"/>
                  <a:pt x="102870000" y="20574000"/>
                </a:cubicBezTo>
                <a:close/>
                <a:moveTo>
                  <a:pt x="0" y="102870000"/>
                </a:moveTo>
                <a:cubicBezTo>
                  <a:pt x="0" y="46053375"/>
                  <a:pt x="46053375" y="0"/>
                  <a:pt x="102870000" y="0"/>
                </a:cubicBezTo>
                <a:cubicBezTo>
                  <a:pt x="159686625" y="0"/>
                  <a:pt x="205740000" y="46053375"/>
                  <a:pt x="205740000" y="102870000"/>
                </a:cubicBezTo>
                <a:cubicBezTo>
                  <a:pt x="205740000" y="159686625"/>
                  <a:pt x="159686625" y="205740000"/>
                  <a:pt x="102870000" y="205740000"/>
                </a:cubicBezTo>
                <a:cubicBezTo>
                  <a:pt x="46053375" y="205740000"/>
                  <a:pt x="0" y="159686625"/>
                  <a:pt x="0" y="102870000"/>
                </a:cubicBezTo>
                <a:close/>
                <a:moveTo>
                  <a:pt x="144789525" y="61026675"/>
                </a:moveTo>
                <a:cubicBezTo>
                  <a:pt x="149437725" y="64293750"/>
                  <a:pt x="150561675" y="70713600"/>
                  <a:pt x="147285075" y="75352275"/>
                </a:cubicBezTo>
                <a:lnTo>
                  <a:pt x="98421825" y="144789525"/>
                </a:lnTo>
                <a:cubicBezTo>
                  <a:pt x="96621600" y="147351750"/>
                  <a:pt x="93764100" y="148942425"/>
                  <a:pt x="90649425" y="149142450"/>
                </a:cubicBezTo>
                <a:cubicBezTo>
                  <a:pt x="87534750" y="149332950"/>
                  <a:pt x="84496275" y="148104225"/>
                  <a:pt x="82400775" y="145799175"/>
                </a:cubicBezTo>
                <a:lnTo>
                  <a:pt x="56683275" y="117509925"/>
                </a:lnTo>
                <a:cubicBezTo>
                  <a:pt x="52863750" y="113299875"/>
                  <a:pt x="53178075" y="106803825"/>
                  <a:pt x="57369075" y="102974775"/>
                </a:cubicBezTo>
                <a:cubicBezTo>
                  <a:pt x="61579125" y="99155250"/>
                  <a:pt x="68075175" y="99469575"/>
                  <a:pt x="71904225" y="103660575"/>
                </a:cubicBezTo>
                <a:lnTo>
                  <a:pt x="88982550" y="122453400"/>
                </a:lnTo>
                <a:lnTo>
                  <a:pt x="130463925" y="63522225"/>
                </a:lnTo>
                <a:cubicBezTo>
                  <a:pt x="133731000" y="58874025"/>
                  <a:pt x="140150850" y="57750075"/>
                  <a:pt x="144789525" y="61026675"/>
                </a:cubicBezTo>
                <a:close/>
              </a:path>
            </a:pathLst>
          </a:custGeom>
          <a:solidFill xmlns:a="http://schemas.openxmlformats.org/drawingml/2006/main">
            <a:srgbClr val="000000"/>
          </a:solidFill>
        </p:spPr>
      </p:sp>
      <p:sp>
        <p:nvSpPr>
          <p:cNvPr id="8" name="Google-Shape-340-p61-9">
            <a:extLst xmlns:a="http://schemas.openxmlformats.org/drawingml/2006/main">
              <a:ext uri="{FF2B5EF4-FFF2-40B4-BE49-F238E27FC236}">
                <a16:creationId xmlns:a16="http://schemas.microsoft.com/office/drawing/2014/main" id="{E4D71D37-0488-4DE8-8021-DABF02B242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33257" y="3694081"/>
            <a:ext cx="233839" cy="233744"/>
          </a:xfrm>
          <a:custGeom xmlns:a="http://schemas.openxmlformats.org/drawingml/2006/main">
            <a:pathLst>
              <a:path w="205740000" h="205740000">
                <a:moveTo>
                  <a:pt x="102870000" y="20574000"/>
                </a:moveTo>
                <a:cubicBezTo>
                  <a:pt x="57426225" y="20574000"/>
                  <a:pt x="20574000" y="57426225"/>
                  <a:pt x="20574000" y="102870000"/>
                </a:cubicBezTo>
                <a:cubicBezTo>
                  <a:pt x="20574000" y="148313775"/>
                  <a:pt x="57426225" y="185166000"/>
                  <a:pt x="102870000" y="185166000"/>
                </a:cubicBezTo>
                <a:cubicBezTo>
                  <a:pt x="148313775" y="185166000"/>
                  <a:pt x="185166000" y="148313775"/>
                  <a:pt x="185166000" y="102870000"/>
                </a:cubicBezTo>
                <a:cubicBezTo>
                  <a:pt x="185166000" y="57426225"/>
                  <a:pt x="148313775" y="20574000"/>
                  <a:pt x="102870000" y="20574000"/>
                </a:cubicBezTo>
                <a:close/>
                <a:moveTo>
                  <a:pt x="0" y="102870000"/>
                </a:moveTo>
                <a:cubicBezTo>
                  <a:pt x="0" y="46053375"/>
                  <a:pt x="46053375" y="0"/>
                  <a:pt x="102870000" y="0"/>
                </a:cubicBezTo>
                <a:cubicBezTo>
                  <a:pt x="159686625" y="0"/>
                  <a:pt x="205740000" y="46053375"/>
                  <a:pt x="205740000" y="102870000"/>
                </a:cubicBezTo>
                <a:cubicBezTo>
                  <a:pt x="205740000" y="159686625"/>
                  <a:pt x="159686625" y="205740000"/>
                  <a:pt x="102870000" y="205740000"/>
                </a:cubicBezTo>
                <a:cubicBezTo>
                  <a:pt x="46053375" y="205740000"/>
                  <a:pt x="0" y="159686625"/>
                  <a:pt x="0" y="102870000"/>
                </a:cubicBezTo>
                <a:close/>
                <a:moveTo>
                  <a:pt x="144789525" y="61026675"/>
                </a:moveTo>
                <a:cubicBezTo>
                  <a:pt x="149437725" y="64293750"/>
                  <a:pt x="150561675" y="70713600"/>
                  <a:pt x="147285075" y="75352275"/>
                </a:cubicBezTo>
                <a:lnTo>
                  <a:pt x="98421825" y="144789525"/>
                </a:lnTo>
                <a:cubicBezTo>
                  <a:pt x="96621600" y="147351750"/>
                  <a:pt x="93764100" y="148942425"/>
                  <a:pt x="90649425" y="149142450"/>
                </a:cubicBezTo>
                <a:cubicBezTo>
                  <a:pt x="87534750" y="149332950"/>
                  <a:pt x="84496275" y="148104225"/>
                  <a:pt x="82400775" y="145799175"/>
                </a:cubicBezTo>
                <a:lnTo>
                  <a:pt x="56683275" y="117509925"/>
                </a:lnTo>
                <a:cubicBezTo>
                  <a:pt x="52863750" y="113299875"/>
                  <a:pt x="53178075" y="106803825"/>
                  <a:pt x="57369075" y="102974775"/>
                </a:cubicBezTo>
                <a:cubicBezTo>
                  <a:pt x="61579125" y="99155250"/>
                  <a:pt x="68075175" y="99469575"/>
                  <a:pt x="71904225" y="103660575"/>
                </a:cubicBezTo>
                <a:lnTo>
                  <a:pt x="88982550" y="122453400"/>
                </a:lnTo>
                <a:lnTo>
                  <a:pt x="130463925" y="63522225"/>
                </a:lnTo>
                <a:cubicBezTo>
                  <a:pt x="133731000" y="58874025"/>
                  <a:pt x="140150850" y="57750075"/>
                  <a:pt x="144789525" y="61026675"/>
                </a:cubicBezTo>
                <a:close/>
              </a:path>
            </a:pathLst>
          </a:custGeom>
          <a:solidFill xmlns:a="http://schemas.openxmlformats.org/drawingml/2006/main">
            <a:srgbClr val="000000"/>
          </a:solidFill>
        </p:spPr>
      </p:sp>
      <p:sp>
        <p:nvSpPr>
          <p:cNvPr id="9" name="Rounded-Rectangle-5-10">
            <a:extLst xmlns:a="http://schemas.openxmlformats.org/drawingml/2006/main">
              <a:ext uri="{FF2B5EF4-FFF2-40B4-BE49-F238E27FC236}">
                <a16:creationId xmlns:a16="http://schemas.microsoft.com/office/drawing/2014/main" id="{0930391A-BC7C-4729-A991-2FEDBE60C1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8334" y="3365468"/>
            <a:ext cx="3568732" cy="2628900"/>
          </a:xfrm>
          <a:prstGeom xmlns:a="http://schemas.openxmlformats.org/drawingml/2006/main" prst="roundRect">
            <a:avLst>
              <a:gd name="adj" fmla="val 2899"/>
            </a:avLst>
          </a:prstGeom>
          <a:solidFill xmlns:a="http://schemas.openxmlformats.org/drawingml/2006/main">
            <a:srgbClr val="F2F2F2"/>
          </a:solidFill>
        </p:spPr>
      </p:sp>
      <p:sp>
        <p:nvSpPr>
          <p:cNvPr id="10" name="Content-Placeholder-9-11">
            <a:extLst xmlns:a="http://schemas.openxmlformats.org/drawingml/2006/main">
              <a:ext uri="{FF2B5EF4-FFF2-40B4-BE49-F238E27FC236}">
                <a16:creationId xmlns:a16="http://schemas.microsoft.com/office/drawing/2014/main" id="{DF60FE43-DD22-4B94-9E8A-1B8D7FA55A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1135" y="4146137"/>
            <a:ext cx="2949321" cy="1432846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90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0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SERVIZIO</a:t>
            </a:r>
          </a:p>
          <a:p xmlns:a="http://schemas.openxmlformats.org/drawingml/2006/main"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Monitoraggio abusi e policy specifiche per endpoint.</a:t>
            </a:r>
          </a:p>
        </p:txBody>
      </p:sp>
      <p:sp>
        <p:nvSpPr>
          <p:cNvPr id="11" name="Google-Shape-340-p61-12">
            <a:extLst xmlns:a="http://schemas.openxmlformats.org/drawingml/2006/main">
              <a:ext uri="{FF2B5EF4-FFF2-40B4-BE49-F238E27FC236}">
                <a16:creationId xmlns:a16="http://schemas.microsoft.com/office/drawing/2014/main" id="{86728AC3-0244-43CD-A71A-BC2C650A2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7041" y="3694081"/>
            <a:ext cx="233839" cy="233744"/>
          </a:xfrm>
          <a:custGeom xmlns:a="http://schemas.openxmlformats.org/drawingml/2006/main">
            <a:pathLst>
              <a:path w="205740000" h="205740000">
                <a:moveTo>
                  <a:pt x="102870000" y="20574000"/>
                </a:moveTo>
                <a:cubicBezTo>
                  <a:pt x="57426225" y="20574000"/>
                  <a:pt x="20574000" y="57426225"/>
                  <a:pt x="20574000" y="102870000"/>
                </a:cubicBezTo>
                <a:cubicBezTo>
                  <a:pt x="20574000" y="148313775"/>
                  <a:pt x="57426225" y="185166000"/>
                  <a:pt x="102870000" y="185166000"/>
                </a:cubicBezTo>
                <a:cubicBezTo>
                  <a:pt x="148313775" y="185166000"/>
                  <a:pt x="185166000" y="148313775"/>
                  <a:pt x="185166000" y="102870000"/>
                </a:cubicBezTo>
                <a:cubicBezTo>
                  <a:pt x="185166000" y="57426225"/>
                  <a:pt x="148313775" y="20574000"/>
                  <a:pt x="102870000" y="20574000"/>
                </a:cubicBezTo>
                <a:close/>
                <a:moveTo>
                  <a:pt x="0" y="102870000"/>
                </a:moveTo>
                <a:cubicBezTo>
                  <a:pt x="0" y="46053375"/>
                  <a:pt x="46053375" y="0"/>
                  <a:pt x="102870000" y="0"/>
                </a:cubicBezTo>
                <a:cubicBezTo>
                  <a:pt x="159686625" y="0"/>
                  <a:pt x="205740000" y="46053375"/>
                  <a:pt x="205740000" y="102870000"/>
                </a:cubicBezTo>
                <a:cubicBezTo>
                  <a:pt x="205740000" y="159686625"/>
                  <a:pt x="159686625" y="205740000"/>
                  <a:pt x="102870000" y="205740000"/>
                </a:cubicBezTo>
                <a:cubicBezTo>
                  <a:pt x="46053375" y="205740000"/>
                  <a:pt x="0" y="159686625"/>
                  <a:pt x="0" y="102870000"/>
                </a:cubicBezTo>
                <a:close/>
                <a:moveTo>
                  <a:pt x="144789525" y="61026675"/>
                </a:moveTo>
                <a:cubicBezTo>
                  <a:pt x="149437725" y="64293750"/>
                  <a:pt x="150561675" y="70713600"/>
                  <a:pt x="147285075" y="75352275"/>
                </a:cubicBezTo>
                <a:lnTo>
                  <a:pt x="98421825" y="144789525"/>
                </a:lnTo>
                <a:cubicBezTo>
                  <a:pt x="96621600" y="147351750"/>
                  <a:pt x="93764100" y="148942425"/>
                  <a:pt x="90649425" y="149142450"/>
                </a:cubicBezTo>
                <a:cubicBezTo>
                  <a:pt x="87534750" y="149332950"/>
                  <a:pt x="84496275" y="148104225"/>
                  <a:pt x="82400775" y="145799175"/>
                </a:cubicBezTo>
                <a:lnTo>
                  <a:pt x="56683275" y="117509925"/>
                </a:lnTo>
                <a:cubicBezTo>
                  <a:pt x="52863750" y="113299875"/>
                  <a:pt x="53178075" y="106803825"/>
                  <a:pt x="57369075" y="102974775"/>
                </a:cubicBezTo>
                <a:cubicBezTo>
                  <a:pt x="61579125" y="99155250"/>
                  <a:pt x="68075175" y="99469575"/>
                  <a:pt x="71904225" y="103660575"/>
                </a:cubicBezTo>
                <a:lnTo>
                  <a:pt x="88982550" y="122453400"/>
                </a:lnTo>
                <a:lnTo>
                  <a:pt x="130463925" y="63522225"/>
                </a:lnTo>
                <a:cubicBezTo>
                  <a:pt x="133731000" y="58874025"/>
                  <a:pt x="140150850" y="57750075"/>
                  <a:pt x="144789525" y="61026675"/>
                </a:cubicBezTo>
                <a:close/>
              </a:path>
            </a:pathLst>
          </a:custGeom>
          <a:solidFill xmlns:a="http://schemas.openxmlformats.org/drawingml/2006/main">
            <a:srgbClr val="000000"/>
          </a:solidFill>
        </p:spPr>
      </p:sp>
      <p:sp>
        <p:nvSpPr>
          <p:cNvPr id="12" name="Content-Placeholder-15-13">
            <a:extLst xmlns:a="http://schemas.openxmlformats.org/drawingml/2006/main">
              <a:ext uri="{FF2B5EF4-FFF2-40B4-BE49-F238E27FC236}">
                <a16:creationId xmlns:a16="http://schemas.microsoft.com/office/drawing/2014/main" id="{58CBD491-9C2E-46A3-A9E9-F3F7E0E89F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1450562"/>
            <a:ext cx="11404568" cy="1629251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70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0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La domanda corretta non è soltanto «addestra sui miei dati?»</a:t>
            </a:r>
          </a:p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50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650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Bisogna ricostruire dove possono persistere contenuti e metadati lungo l'intero flusso.</a:t>
            </a:r>
          </a:p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00" b="0">
                <a:solidFill>
                  <a:srgbClr val="475569"/>
                </a:solidFill>
                <a:latin typeface="Helvetica Neue"/>
                <a:ea typeface="Helvetica Neue"/>
                <a:cs typeface="Helvetica Neue"/>
              </a:rPr>
              <a:t>Provider, funzioni con stato e infrastruttura applicativa possono avere tempi e regole diversi.</a:t>
            </a:r>
          </a:p>
        </p:txBody>
      </p:sp>
      <p:sp>
        <p:nvSpPr>
          <p:cNvPr id="13" name="brand-4">
            <a:extLst xmlns:a="http://schemas.openxmlformats.org/drawingml/2006/main">
              <a:ext uri="{FF2B5EF4-FFF2-40B4-BE49-F238E27FC236}">
                <a16:creationId xmlns:a16="http://schemas.microsoft.com/office/drawing/2014/main" id="{1CF27702-A180-4596-9F18-6892EA5925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6350" y="133350"/>
            <a:ext cx="28956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0F766E"/>
                </a:solidFill>
              </a:defRPr>
            </a:pPr>
            <a:r>
              <a:rPr sz="750" b="1">
                <a:solidFill>
                  <a:srgbClr val="0F766E"/>
                </a:solidFill>
              </a:rPr>
              <a:t>ORIZZONTE INSEGNANTI</a:t>
            </a:r>
          </a:p>
        </p:txBody>
      </p:sp>
      <p:sp>
        <p:nvSpPr>
          <p:cNvPr id="14" name="source-footer-4">
            <a:extLst xmlns:a="http://schemas.openxmlformats.org/drawingml/2006/main">
              <a:ext uri="{FF2B5EF4-FFF2-40B4-BE49-F238E27FC236}">
                <a16:creationId xmlns:a16="http://schemas.microsoft.com/office/drawing/2014/main" id="{1A34E556-151E-4B51-9325-CAAA203BF3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" y="6296025"/>
            <a:ext cx="9906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825">
                <a:solidFill>
                  <a:srgbClr val="475569"/>
                </a:solidFill>
              </a:defRPr>
            </a:pPr>
            <a:r>
              <a:rPr sz="825">
                <a:solidFill>
                  <a:srgbClr val="475569"/>
                </a:solidFill>
              </a:rPr>
              <a:t>Fonti ufficiali nelle note  •  orizzonteinsegnanti.it</a:t>
            </a:r>
          </a:p>
        </p:txBody>
      </p:sp>
    </p:spTree>
    <p:extLst>
      <p:ext uri="{BB962C8B-B14F-4D97-AF65-F5344CB8AC3E}">
        <p14:creationId xmlns:p14="http://schemas.microsoft.com/office/powerpoint/2010/main" val="311552193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8" name="Google-Shape-532-p58-2">
            <a:extLst xmlns:a="http://schemas.openxmlformats.org/drawingml/2006/main">
              <a:ext uri="{FF2B5EF4-FFF2-40B4-BE49-F238E27FC236}">
                <a16:creationId xmlns:a16="http://schemas.microsoft.com/office/drawing/2014/main" id="{347E67C3-D99B-498D-BBF5-F2CB4AB1AD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9315" y="6279261"/>
            <a:ext cx="518922" cy="24126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b">
            <a:noAutofit/>
          </a:bodyPr>
          <a:lstStyle xmlns:a="http://schemas.openxmlformats.org/drawingml/2006/main"/>
          <a:p xmlns:a="http://schemas.openxmlformats.org/drawingml/2006/main">
            <a:pPr algn="r">
              <a:defRPr sz="10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t>5</a:t>
            </a:r>
          </a:p>
        </p:txBody>
      </p:sp>
      <p:sp>
        <p:nvSpPr>
          <p:cNvPr id="2" name="Google-Shape-533-p58-3">
            <a:extLst xmlns:a="http://schemas.openxmlformats.org/drawingml/2006/main">
              <a:ext uri="{FF2B5EF4-FFF2-40B4-BE49-F238E27FC236}">
                <a16:creationId xmlns:a16="http://schemas.microsoft.com/office/drawing/2014/main" id="{92187DE8-1B6D-494D-8C68-7F98CAFAAA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344043"/>
            <a:ext cx="11404568" cy="1047464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None/>
              <a:defRPr sz="29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3000" b="1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Nella scuola, minimizzare non è un dettaglio tecnico.</a:t>
            </a:r>
          </a:p>
        </p:txBody>
      </p:sp>
      <p:sp>
        <p:nvSpPr>
          <p:cNvPr id="3" name="Google-Shape-534-p58-4">
            <a:extLst xmlns:a="http://schemas.openxmlformats.org/drawingml/2006/main">
              <a:ext uri="{FF2B5EF4-FFF2-40B4-BE49-F238E27FC236}">
                <a16:creationId xmlns:a16="http://schemas.microsoft.com/office/drawing/2014/main" id="{0717BE67-93AB-40E8-A86B-22091EA27B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3365468"/>
            <a:ext cx="3568732" cy="2628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90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PEI, PDP E SALUTE</a:t>
            </a:r>
          </a:p>
          <a:p xmlns:a="http://schemas.openxmlformats.org/drawingml/2006/main"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Diagnosi, disabilità e funzionamento possono rientrare nelle categorie particolari di dati. Inserire solo ciò che è realmente necessario.</a:t>
            </a:r>
          </a:p>
        </p:txBody>
      </p:sp>
      <p:sp>
        <p:nvSpPr>
          <p:cNvPr id="4" name="Content-Placeholder-1-5">
            <a:extLst xmlns:a="http://schemas.openxmlformats.org/drawingml/2006/main">
              <a:ext uri="{FF2B5EF4-FFF2-40B4-BE49-F238E27FC236}">
                <a16:creationId xmlns:a16="http://schemas.microsoft.com/office/drawing/2014/main" id="{9EA474EF-A55D-4017-A0F2-3B2C6D8DA9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29600" y="3365468"/>
            <a:ext cx="3568732" cy="2628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91440" tIns="45720" rIns="91440" bIns="45720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90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DOCUMENTI E IMMAGINI</a:t>
            </a:r>
          </a:p>
          <a:p xmlns:a="http://schemas.openxmlformats.org/drawingml/2006/main"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Scansioni, firme, metadati e annotazioni possono contenere più informazioni di quelle utili al compito richiesto.</a:t>
            </a:r>
          </a:p>
        </p:txBody>
      </p:sp>
      <p:sp>
        <p:nvSpPr>
          <p:cNvPr id="5" name="Content-Placeholder-2-6">
            <a:extLst xmlns:a="http://schemas.openxmlformats.org/drawingml/2006/main">
              <a:ext uri="{FF2B5EF4-FFF2-40B4-BE49-F238E27FC236}">
                <a16:creationId xmlns:a16="http://schemas.microsoft.com/office/drawing/2014/main" id="{028E1408-1F4E-4A93-B30A-BDE40F0962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11682" y="3365468"/>
            <a:ext cx="3568732" cy="262890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91440" tIns="45720" rIns="91440" bIns="45720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90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75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MINORI E CONTESTO</a:t>
            </a:r>
          </a:p>
          <a:p xmlns:a="http://schemas.openxmlformats.org/drawingml/2006/main"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Classe, scuola, eventi e dettagli familiari possono rendere una persona riconoscibile anche senza nome e cognome.</a:t>
            </a:r>
          </a:p>
        </p:txBody>
      </p:sp>
      <p:sp>
        <p:nvSpPr>
          <p:cNvPr id="6" name="brand-5">
            <a:extLst xmlns:a="http://schemas.openxmlformats.org/drawingml/2006/main">
              <a:ext uri="{FF2B5EF4-FFF2-40B4-BE49-F238E27FC236}">
                <a16:creationId xmlns:a16="http://schemas.microsoft.com/office/drawing/2014/main" id="{5AC83F67-C9C7-4B1B-A005-D120D9F97E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6350" y="133350"/>
            <a:ext cx="28956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0F766E"/>
                </a:solidFill>
              </a:defRPr>
            </a:pPr>
            <a:r>
              <a:rPr sz="750" b="1">
                <a:solidFill>
                  <a:srgbClr val="0F766E"/>
                </a:solidFill>
              </a:rPr>
              <a:t>ORIZZONTE INSEGNANTI</a:t>
            </a:r>
          </a:p>
        </p:txBody>
      </p:sp>
      <p:sp>
        <p:nvSpPr>
          <p:cNvPr id="7" name="source-footer-5">
            <a:extLst xmlns:a="http://schemas.openxmlformats.org/drawingml/2006/main">
              <a:ext uri="{FF2B5EF4-FFF2-40B4-BE49-F238E27FC236}">
                <a16:creationId xmlns:a16="http://schemas.microsoft.com/office/drawing/2014/main" id="{B1651590-0CFD-4DCC-98AC-C6FB56BD1D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" y="6296025"/>
            <a:ext cx="9906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825">
                <a:solidFill>
                  <a:srgbClr val="475569"/>
                </a:solidFill>
              </a:defRPr>
            </a:pPr>
            <a:r>
              <a:rPr sz="825">
                <a:solidFill>
                  <a:srgbClr val="475569"/>
                </a:solidFill>
              </a:rPr>
              <a:t>Fonti ufficiali nelle note  •  orizzonteinsegnanti.it</a:t>
            </a:r>
          </a:p>
        </p:txBody>
      </p:sp>
    </p:spTree>
    <p:extLst>
      <p:ext uri="{BB962C8B-B14F-4D97-AF65-F5344CB8AC3E}">
        <p14:creationId xmlns:p14="http://schemas.microsoft.com/office/powerpoint/2010/main" val="1892158916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lide-Number-Placeholder-3-2">
            <a:extLst xmlns:a="http://schemas.openxmlformats.org/drawingml/2006/main">
              <a:ext uri="{FF2B5EF4-FFF2-40B4-BE49-F238E27FC236}">
                <a16:creationId xmlns:a16="http://schemas.microsoft.com/office/drawing/2014/main" id="{2D15F86C-A67F-4956-A4DC-5D256B6B19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9315" y="6279261"/>
            <a:ext cx="518922" cy="24126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 anchor="b"/>
          <a:lstStyle xmlns:a="http://schemas.openxmlformats.org/drawingml/2006/main"/>
          <a:p xmlns:a="http://schemas.openxmlformats.org/drawingml/2006/main">
            <a:pPr algn="r">
              <a:defRPr sz="10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t>6</a:t>
            </a:r>
          </a:p>
        </p:txBody>
      </p:sp>
      <p:sp>
        <p:nvSpPr>
          <p:cNvPr id="2" name="Title-10-3">
            <a:extLst xmlns:a="http://schemas.openxmlformats.org/drawingml/2006/main">
              <a:ext uri="{FF2B5EF4-FFF2-40B4-BE49-F238E27FC236}">
                <a16:creationId xmlns:a16="http://schemas.microsoft.com/office/drawing/2014/main" id="{8AE25CDB-8B3E-4D01-ADCA-6D97C2D7CB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344043"/>
            <a:ext cx="11404568" cy="1047464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 anchor="t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None/>
              <a:defRPr sz="29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3000" b="1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Otto verifiche prima di inviare dati a un sistema di IA.</a:t>
            </a:r>
          </a:p>
        </p:txBody>
      </p:sp>
      <p:sp>
        <p:nvSpPr>
          <p:cNvPr id="3" name="Content-Placeholder-15-4">
            <a:extLst xmlns:a="http://schemas.openxmlformats.org/drawingml/2006/main">
              <a:ext uri="{FF2B5EF4-FFF2-40B4-BE49-F238E27FC236}">
                <a16:creationId xmlns:a16="http://schemas.microsoft.com/office/drawing/2014/main" id="{C5DFB513-0178-4E24-8D32-4D87EB66F5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4161092"/>
            <a:ext cx="2595944" cy="1415606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42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75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5. TRASFERIMENTI</a:t>
            </a:r>
          </a:p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7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Regioni, sub-responsabili e garanzie.</a:t>
            </a:r>
          </a:p>
        </p:txBody>
      </p:sp>
      <p:sp>
        <p:nvSpPr>
          <p:cNvPr id="4" name="Text-Placeholder-16-5">
            <a:extLst xmlns:a="http://schemas.openxmlformats.org/drawingml/2006/main">
              <a:ext uri="{FF2B5EF4-FFF2-40B4-BE49-F238E27FC236}">
                <a16:creationId xmlns:a16="http://schemas.microsoft.com/office/drawing/2014/main" id="{98A27133-F6F5-4219-9AD6-7CA36C0EE8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4988" y="4161092"/>
            <a:ext cx="2595944" cy="1415606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420"/>
              </a:spcAft>
              <a:buNone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75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6. LOGGING</a:t>
            </a:r>
          </a:p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7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App, proxy, cloud, backup e supporto.</a:t>
            </a:r>
          </a:p>
        </p:txBody>
      </p:sp>
      <p:sp>
        <p:nvSpPr>
          <p:cNvPr id="5" name="Content-Placeholder-17-6">
            <a:extLst xmlns:a="http://schemas.openxmlformats.org/drawingml/2006/main">
              <a:ext uri="{FF2B5EF4-FFF2-40B4-BE49-F238E27FC236}">
                <a16:creationId xmlns:a16="http://schemas.microsoft.com/office/drawing/2014/main" id="{34D338F9-37FA-487A-A0FD-934BEBDC81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64402" y="4161092"/>
            <a:ext cx="2595944" cy="1415606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42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75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7. MINIMIZZAZIONE</a:t>
            </a:r>
          </a:p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7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Rimuovere o pseudonimizzare prima.</a:t>
            </a:r>
          </a:p>
        </p:txBody>
      </p:sp>
      <p:sp>
        <p:nvSpPr>
          <p:cNvPr id="6" name="Text-Placeholder-18-7">
            <a:extLst xmlns:a="http://schemas.openxmlformats.org/drawingml/2006/main">
              <a:ext uri="{FF2B5EF4-FFF2-40B4-BE49-F238E27FC236}">
                <a16:creationId xmlns:a16="http://schemas.microsoft.com/office/drawing/2014/main" id="{C88D78F7-E425-4175-88B3-06CCAEBFD6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05722" y="4161092"/>
            <a:ext cx="2595944" cy="1415606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420"/>
              </a:spcAft>
              <a:buNone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75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8. PROVA</a:t>
            </a:r>
          </a:p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7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Cancellazione, audit e configurazione.</a:t>
            </a:r>
          </a:p>
        </p:txBody>
      </p:sp>
      <p:sp>
        <p:nvSpPr>
          <p:cNvPr id="7" name="Content-Placeholder-15-8">
            <a:extLst xmlns:a="http://schemas.openxmlformats.org/drawingml/2006/main">
              <a:ext uri="{FF2B5EF4-FFF2-40B4-BE49-F238E27FC236}">
                <a16:creationId xmlns:a16="http://schemas.microsoft.com/office/drawing/2014/main" id="{DCB1D006-8F38-4722-8E1E-827FD20A2E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2208086"/>
            <a:ext cx="2595944" cy="1415606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42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75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1. CANALE</a:t>
            </a:r>
          </a:p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7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Consumer, workspace, SaaS o API?</a:t>
            </a:r>
          </a:p>
        </p:txBody>
      </p:sp>
      <p:sp>
        <p:nvSpPr>
          <p:cNvPr id="8" name="Text-Placeholder-16-9">
            <a:extLst xmlns:a="http://schemas.openxmlformats.org/drawingml/2006/main">
              <a:ext uri="{FF2B5EF4-FFF2-40B4-BE49-F238E27FC236}">
                <a16:creationId xmlns:a16="http://schemas.microsoft.com/office/drawing/2014/main" id="{5D443A1E-A90E-4325-B344-08C69CB72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4988" y="2208086"/>
            <a:ext cx="2595944" cy="1415606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420"/>
              </a:spcAft>
              <a:buNone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75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2. TRAINING</a:t>
            </a:r>
          </a:p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7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Default, opt-out e termini applicabili.</a:t>
            </a:r>
          </a:p>
        </p:txBody>
      </p:sp>
      <p:sp>
        <p:nvSpPr>
          <p:cNvPr id="9" name="Content-Placeholder-17-10">
            <a:extLst xmlns:a="http://schemas.openxmlformats.org/drawingml/2006/main">
              <a:ext uri="{FF2B5EF4-FFF2-40B4-BE49-F238E27FC236}">
                <a16:creationId xmlns:a16="http://schemas.microsoft.com/office/drawing/2014/main" id="{EBF5B7BD-D9A3-44AC-9DFC-F175780C44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64402" y="2208086"/>
            <a:ext cx="2595944" cy="1415606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42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75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3. RETENTION</a:t>
            </a:r>
          </a:p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7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Durata standard e requisiti ZDR.</a:t>
            </a:r>
          </a:p>
        </p:txBody>
      </p:sp>
      <p:sp>
        <p:nvSpPr>
          <p:cNvPr id="10" name="Text-Placeholder-18-11">
            <a:extLst xmlns:a="http://schemas.openxmlformats.org/drawingml/2006/main">
              <a:ext uri="{FF2B5EF4-FFF2-40B4-BE49-F238E27FC236}">
                <a16:creationId xmlns:a16="http://schemas.microsoft.com/office/drawing/2014/main" id="{1BD0717B-41CC-46BB-9E2F-CE91ABBB8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05722" y="2208086"/>
            <a:ext cx="2595944" cy="1415606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420"/>
              </a:spcAft>
              <a:buNone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75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4. ENDPOINT</a:t>
            </a:r>
          </a:p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7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File, stato, cache e funzioni attive.</a:t>
            </a:r>
          </a:p>
        </p:txBody>
      </p:sp>
      <p:sp>
        <p:nvSpPr>
          <p:cNvPr id="11" name="brand-6">
            <a:extLst xmlns:a="http://schemas.openxmlformats.org/drawingml/2006/main">
              <a:ext uri="{FF2B5EF4-FFF2-40B4-BE49-F238E27FC236}">
                <a16:creationId xmlns:a16="http://schemas.microsoft.com/office/drawing/2014/main" id="{EA54CDF3-EC7B-4E4F-B512-437E383513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6350" y="133350"/>
            <a:ext cx="28956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0F766E"/>
                </a:solidFill>
              </a:defRPr>
            </a:pPr>
            <a:r>
              <a:rPr sz="750" b="1">
                <a:solidFill>
                  <a:srgbClr val="0F766E"/>
                </a:solidFill>
              </a:rPr>
              <a:t>ORIZZONTE INSEGNANTI</a:t>
            </a:r>
          </a:p>
        </p:txBody>
      </p:sp>
      <p:sp>
        <p:nvSpPr>
          <p:cNvPr id="12" name="source-footer-6">
            <a:extLst xmlns:a="http://schemas.openxmlformats.org/drawingml/2006/main">
              <a:ext uri="{FF2B5EF4-FFF2-40B4-BE49-F238E27FC236}">
                <a16:creationId xmlns:a16="http://schemas.microsoft.com/office/drawing/2014/main" id="{76EB369F-54A8-466A-8180-85B081D96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" y="6296025"/>
            <a:ext cx="9906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825">
                <a:solidFill>
                  <a:srgbClr val="475569"/>
                </a:solidFill>
              </a:defRPr>
            </a:pPr>
            <a:r>
              <a:rPr sz="825">
                <a:solidFill>
                  <a:srgbClr val="475569"/>
                </a:solidFill>
              </a:rPr>
              <a:t>Checklist operativa nel dossier completo  •  orizzonteinsegnanti.it</a:t>
            </a:r>
          </a:p>
        </p:txBody>
      </p:sp>
    </p:spTree>
    <p:extLst>
      <p:ext uri="{BB962C8B-B14F-4D97-AF65-F5344CB8AC3E}">
        <p14:creationId xmlns:p14="http://schemas.microsoft.com/office/powerpoint/2010/main" val="1941143586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Google-Shape-532-p58-2">
            <a:extLst xmlns:a="http://schemas.openxmlformats.org/drawingml/2006/main">
              <a:ext uri="{FF2B5EF4-FFF2-40B4-BE49-F238E27FC236}">
                <a16:creationId xmlns:a16="http://schemas.microsoft.com/office/drawing/2014/main" id="{1D9CBCFE-CEA0-448F-AD5F-8C1EFF9AF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9315" y="6279261"/>
            <a:ext cx="518922" cy="24126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b">
            <a:noAutofit/>
          </a:bodyPr>
          <a:lstStyle xmlns:a="http://schemas.openxmlformats.org/drawingml/2006/main"/>
          <a:p xmlns:a="http://schemas.openxmlformats.org/drawingml/2006/main">
            <a:pPr algn="r">
              <a:defRPr sz="10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t>7</a:t>
            </a:r>
          </a:p>
        </p:txBody>
      </p:sp>
      <p:sp>
        <p:nvSpPr>
          <p:cNvPr id="2" name="Google-Shape-533-p58-3">
            <a:extLst xmlns:a="http://schemas.openxmlformats.org/drawingml/2006/main">
              <a:ext uri="{FF2B5EF4-FFF2-40B4-BE49-F238E27FC236}">
                <a16:creationId xmlns:a16="http://schemas.microsoft.com/office/drawing/2014/main" id="{4467527B-28E6-43FD-9AEE-517FDB3648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344519"/>
            <a:ext cx="11404568" cy="644271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None/>
              <a:defRPr sz="29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3000" b="1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Il dossier non assegna patenti di sicurezza.</a:t>
            </a:r>
          </a:p>
        </p:txBody>
      </p:sp>
      <p:sp>
        <p:nvSpPr>
          <p:cNvPr id="3" name="Rounded-Rectangle-1-4">
            <a:extLst xmlns:a="http://schemas.openxmlformats.org/drawingml/2006/main">
              <a:ext uri="{FF2B5EF4-FFF2-40B4-BE49-F238E27FC236}">
                <a16:creationId xmlns:a16="http://schemas.microsoft.com/office/drawing/2014/main" id="{F8BF65C0-F8A7-494E-AD6C-3E8B96E102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7002" y="3339084"/>
            <a:ext cx="5533930" cy="1320832"/>
          </a:xfrm>
          <a:prstGeom xmlns:a="http://schemas.openxmlformats.org/drawingml/2006/main" prst="roundRect">
            <a:avLst>
              <a:gd name="adj" fmla="val 5769"/>
            </a:avLst>
          </a:prstGeom>
          <a:solidFill xmlns:a="http://schemas.openxmlformats.org/drawingml/2006/main">
            <a:srgbClr val="F2F2F2"/>
          </a:solidFill>
        </p:spPr>
      </p:sp>
      <p:sp>
        <p:nvSpPr>
          <p:cNvPr id="4" name="Content-Placeholder-10-5">
            <a:extLst xmlns:a="http://schemas.openxmlformats.org/drawingml/2006/main">
              <a:ext uri="{FF2B5EF4-FFF2-40B4-BE49-F238E27FC236}">
                <a16:creationId xmlns:a16="http://schemas.microsoft.com/office/drawing/2014/main" id="{FAC3021B-A54D-476C-A4BA-29EC5AF1A5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4277" y="3587972"/>
            <a:ext cx="4986909" cy="877824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2025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NON DICE</a:t>
            </a:r>
          </a:p>
        </p:txBody>
      </p:sp>
      <p:sp>
        <p:nvSpPr>
          <p:cNvPr id="5" name="Content-Placeholder-15-6">
            <a:extLst xmlns:a="http://schemas.openxmlformats.org/drawingml/2006/main">
              <a:ext uri="{FF2B5EF4-FFF2-40B4-BE49-F238E27FC236}">
                <a16:creationId xmlns:a16="http://schemas.microsoft.com/office/drawing/2014/main" id="{4AD6F054-9747-483A-9BF3-72ABF8B091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4277" y="4828604"/>
            <a:ext cx="5236655" cy="977932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• ZDR = conformità automatica
</a:t>
            </a:r>
          </a:p>
          <a:p xmlns:a="http://schemas.openxmlformats.org/drawingml/2006/main">
            <a:pPr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• locale = sicurezza automatica
</a:t>
            </a:r>
          </a:p>
          <a:p xmlns:a="http://schemas.openxmlformats.org/drawingml/2006/main">
            <a:pPr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• un provider è sempre il migliore</a:t>
            </a:r>
          </a:p>
        </p:txBody>
      </p:sp>
      <p:sp>
        <p:nvSpPr>
          <p:cNvPr id="6" name="Rounded-Rectangle-7-7">
            <a:extLst xmlns:a="http://schemas.openxmlformats.org/drawingml/2006/main">
              <a:ext uri="{FF2B5EF4-FFF2-40B4-BE49-F238E27FC236}">
                <a16:creationId xmlns:a16="http://schemas.microsoft.com/office/drawing/2014/main" id="{580CB14E-FE96-455C-9913-46CFDCFA83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60783" y="3339084"/>
            <a:ext cx="5533930" cy="1320832"/>
          </a:xfrm>
          <a:prstGeom xmlns:a="http://schemas.openxmlformats.org/drawingml/2006/main" prst="roundRect">
            <a:avLst>
              <a:gd name="adj" fmla="val 5769"/>
            </a:avLst>
          </a:prstGeom>
          <a:solidFill xmlns:a="http://schemas.openxmlformats.org/drawingml/2006/main">
            <a:srgbClr val="F2F2F2"/>
          </a:solidFill>
        </p:spPr>
      </p:sp>
      <p:sp>
        <p:nvSpPr>
          <p:cNvPr id="7" name="Content-Placeholder-10-8">
            <a:extLst xmlns:a="http://schemas.openxmlformats.org/drawingml/2006/main">
              <a:ext uri="{FF2B5EF4-FFF2-40B4-BE49-F238E27FC236}">
                <a16:creationId xmlns:a16="http://schemas.microsoft.com/office/drawing/2014/main" id="{ED8FC696-A4DD-4058-9B20-DA7E98B21E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58058" y="3587972"/>
            <a:ext cx="4986909" cy="877824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2025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METTE A DISPOSIZIONE</a:t>
            </a:r>
          </a:p>
        </p:txBody>
      </p:sp>
      <p:sp>
        <p:nvSpPr>
          <p:cNvPr id="8" name="Content-Placeholder-15-9">
            <a:extLst xmlns:a="http://schemas.openxmlformats.org/drawingml/2006/main">
              <a:ext uri="{FF2B5EF4-FFF2-40B4-BE49-F238E27FC236}">
                <a16:creationId xmlns:a16="http://schemas.microsoft.com/office/drawing/2014/main" id="{9F686406-B2B2-494E-9C18-6A06620615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58058" y="4828604"/>
            <a:ext cx="5236655" cy="977932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• 26 fonti primarie
</a:t>
            </a:r>
          </a:p>
          <a:p xmlns:a="http://schemas.openxmlformats.org/drawingml/2006/main">
            <a:pPr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• checklist in 8 punti
</a:t>
            </a:r>
          </a:p>
          <a:p xmlns:a="http://schemas.openxmlformats.org/drawingml/2006/main">
            <a:pPr algn="l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350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• criteri per documentare la scelta</a:t>
            </a:r>
          </a:p>
        </p:txBody>
      </p:sp>
      <p:sp>
        <p:nvSpPr>
          <p:cNvPr id="9" name="Content-Placeholder-15-10">
            <a:extLst xmlns:a="http://schemas.openxmlformats.org/drawingml/2006/main">
              <a:ext uri="{FF2B5EF4-FFF2-40B4-BE49-F238E27FC236}">
                <a16:creationId xmlns:a16="http://schemas.microsoft.com/office/drawing/2014/main" id="{05D96B83-55AF-452E-BD35-A67C13DA2D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0907" y="1157478"/>
            <a:ext cx="11404568" cy="1629251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80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Non basta una parola rassicurante nella pagina commerciale.</a:t>
            </a:r>
          </a:p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40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7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Il documento propone un metodo di verifica basato su fonti ufficiali e condizioni osservabili.</a:t>
            </a:r>
          </a:p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425" b="0">
                <a:solidFill>
                  <a:srgbClr val="475569"/>
                </a:solidFill>
                <a:latin typeface="Helvetica Neue"/>
                <a:ea typeface="Helvetica Neue"/>
                <a:cs typeface="Helvetica Neue"/>
              </a:rPr>
              <a:t>Non sostituisce consulenza legale, DPA, DPIA o configurazioni contrattuali.</a:t>
            </a:r>
          </a:p>
        </p:txBody>
      </p:sp>
      <p:sp>
        <p:nvSpPr>
          <p:cNvPr id="10" name="brand-7">
            <a:extLst xmlns:a="http://schemas.openxmlformats.org/drawingml/2006/main">
              <a:ext uri="{FF2B5EF4-FFF2-40B4-BE49-F238E27FC236}">
                <a16:creationId xmlns:a16="http://schemas.microsoft.com/office/drawing/2014/main" id="{A08BB2F4-7D5C-4F6D-B4D4-5779739C1D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6350" y="133350"/>
            <a:ext cx="28956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0F766E"/>
                </a:solidFill>
              </a:defRPr>
            </a:pPr>
            <a:r>
              <a:rPr sz="750" b="1">
                <a:solidFill>
                  <a:srgbClr val="0F766E"/>
                </a:solidFill>
              </a:rPr>
              <a:t>ORIZZONTE INSEGNANTI</a:t>
            </a:r>
          </a:p>
        </p:txBody>
      </p:sp>
      <p:sp>
        <p:nvSpPr>
          <p:cNvPr id="11" name="source-footer-7">
            <a:extLst xmlns:a="http://schemas.openxmlformats.org/drawingml/2006/main">
              <a:ext uri="{FF2B5EF4-FFF2-40B4-BE49-F238E27FC236}">
                <a16:creationId xmlns:a16="http://schemas.microsoft.com/office/drawing/2014/main" id="{30DAA24A-CFDC-4582-BB3E-028D2A3C8F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" y="6296025"/>
            <a:ext cx="9906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825">
                <a:solidFill>
                  <a:srgbClr val="475569"/>
                </a:solidFill>
              </a:defRPr>
            </a:pPr>
            <a:r>
              <a:rPr sz="825">
                <a:solidFill>
                  <a:srgbClr val="475569"/>
                </a:solidFill>
              </a:rPr>
              <a:t>Fonti ufficiali nelle note  •  orizzonteinsegnanti.it</a:t>
            </a:r>
          </a:p>
        </p:txBody>
      </p:sp>
    </p:spTree>
    <p:extLst>
      <p:ext uri="{BB962C8B-B14F-4D97-AF65-F5344CB8AC3E}">
        <p14:creationId xmlns:p14="http://schemas.microsoft.com/office/powerpoint/2010/main" val="1397441951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7" name="Google-Shape-532-p58-2">
            <a:extLst xmlns:a="http://schemas.openxmlformats.org/drawingml/2006/main">
              <a:ext uri="{FF2B5EF4-FFF2-40B4-BE49-F238E27FC236}">
                <a16:creationId xmlns:a16="http://schemas.microsoft.com/office/drawing/2014/main" id="{AA3F99AD-69EE-4CB0-B174-14466BF19A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79315" y="6279261"/>
            <a:ext cx="518922" cy="241268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b">
            <a:noAutofit/>
          </a:bodyPr>
          <a:lstStyle xmlns:a="http://schemas.openxmlformats.org/drawingml/2006/main"/>
          <a:p xmlns:a="http://schemas.openxmlformats.org/drawingml/2006/main">
            <a:pPr algn="r">
              <a:defRPr sz="10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t>8</a:t>
            </a:r>
          </a:p>
        </p:txBody>
      </p:sp>
      <p:sp>
        <p:nvSpPr>
          <p:cNvPr id="2" name="Google-Shape-533-p58-3">
            <a:extLst xmlns:a="http://schemas.openxmlformats.org/drawingml/2006/main">
              <a:ext uri="{FF2B5EF4-FFF2-40B4-BE49-F238E27FC236}">
                <a16:creationId xmlns:a16="http://schemas.microsoft.com/office/drawing/2014/main" id="{3E211CDE-AE2C-426C-81BA-B8DE65C64F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344043"/>
            <a:ext cx="11404568" cy="1047464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None/>
              <a:defRPr sz="29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3000" b="1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La regola pratica: endpoint prima del modello.</a:t>
            </a:r>
          </a:p>
        </p:txBody>
      </p:sp>
      <p:sp>
        <p:nvSpPr>
          <p:cNvPr id="3" name="Google-Shape-534-p58-4">
            <a:extLst xmlns:a="http://schemas.openxmlformats.org/drawingml/2006/main">
              <a:ext uri="{FF2B5EF4-FFF2-40B4-BE49-F238E27FC236}">
                <a16:creationId xmlns:a16="http://schemas.microsoft.com/office/drawing/2014/main" id="{0A299CDF-C9F0-4953-B3B8-1F81BF5D74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2031968"/>
            <a:ext cx="5537168" cy="3534823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90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0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API-FIRST, QUANDO...</a:t>
            </a:r>
          </a:p>
          <a:p xmlns:a="http://schemas.openxmlformats.org/drawingml/2006/main"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7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Il backend limita il contesto, sceglie funzioni compatibili, separa i compiti e governa i propri log. Le condizioni del provider vanno comunque verificate.</a:t>
            </a:r>
          </a:p>
        </p:txBody>
      </p:sp>
      <p:sp>
        <p:nvSpPr>
          <p:cNvPr id="4" name="Content-Placeholder-3-5">
            <a:extLst xmlns:a="http://schemas.openxmlformats.org/drawingml/2006/main">
              <a:ext uri="{FF2B5EF4-FFF2-40B4-BE49-F238E27FC236}">
                <a16:creationId xmlns:a16="http://schemas.microsoft.com/office/drawing/2014/main" id="{1610F823-CDFE-43D2-B046-B5A30735CD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56592" y="2031968"/>
            <a:ext cx="5537168" cy="3534823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rmAutofit fontScale="100000"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90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210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LOCALE, QUANDO...</a:t>
            </a:r>
          </a:p>
          <a:p xmlns:a="http://schemas.openxmlformats.org/drawingml/2006/main">
            <a:pPr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75" b="0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La sensibilità o l'esposizione richiedono maggiore controllo e l'organizzazione possiede competenze per accessi, patch, backup e sicurezza operativa.</a:t>
            </a:r>
          </a:p>
        </p:txBody>
      </p:sp>
      <p:sp>
        <p:nvSpPr>
          <p:cNvPr id="5" name="brand-8">
            <a:extLst xmlns:a="http://schemas.openxmlformats.org/drawingml/2006/main">
              <a:ext uri="{FF2B5EF4-FFF2-40B4-BE49-F238E27FC236}">
                <a16:creationId xmlns:a16="http://schemas.microsoft.com/office/drawing/2014/main" id="{7CB18BB0-51F8-4A90-99BA-16E1D83108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6350" y="133350"/>
            <a:ext cx="28956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0F766E"/>
                </a:solidFill>
              </a:defRPr>
            </a:pPr>
            <a:r>
              <a:rPr sz="750" b="1">
                <a:solidFill>
                  <a:srgbClr val="0F766E"/>
                </a:solidFill>
              </a:rPr>
              <a:t>ORIZZONTE INSEGNANTI</a:t>
            </a:r>
          </a:p>
        </p:txBody>
      </p:sp>
      <p:sp>
        <p:nvSpPr>
          <p:cNvPr id="6" name="source-footer-8">
            <a:extLst xmlns:a="http://schemas.openxmlformats.org/drawingml/2006/main">
              <a:ext uri="{FF2B5EF4-FFF2-40B4-BE49-F238E27FC236}">
                <a16:creationId xmlns:a16="http://schemas.microsoft.com/office/drawing/2014/main" id="{48E4A447-44A3-4197-9C96-613F0FB45D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" y="6296025"/>
            <a:ext cx="9906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825">
                <a:solidFill>
                  <a:srgbClr val="475569"/>
                </a:solidFill>
              </a:defRPr>
            </a:pPr>
            <a:r>
              <a:rPr sz="825">
                <a:solidFill>
                  <a:srgbClr val="475569"/>
                </a:solidFill>
              </a:rPr>
              <a:t>Fonti ufficiali nelle note  •  orizzonteinsegnanti.it</a:t>
            </a:r>
          </a:p>
        </p:txBody>
      </p:sp>
    </p:spTree>
    <p:extLst>
      <p:ext uri="{BB962C8B-B14F-4D97-AF65-F5344CB8AC3E}">
        <p14:creationId xmlns:p14="http://schemas.microsoft.com/office/powerpoint/2010/main" val="384342635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6" name="Title-3-1">
            <a:extLst xmlns:a="http://schemas.openxmlformats.org/drawingml/2006/main">
              <a:ext uri="{FF2B5EF4-FFF2-40B4-BE49-F238E27FC236}">
                <a16:creationId xmlns:a16="http://schemas.microsoft.com/office/drawing/2014/main" id="{240AF5D0-049A-4E38-AAA3-95F6C6D32C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1738789"/>
            <a:ext cx="9448800" cy="2491454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 anchor="b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defRPr sz="60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5550" b="1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Leggi. Verifica.
</a:t>
            </a:r>
            <a:r>
              <a:rPr sz="465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Condividi con il tuo DPO.</a:t>
            </a:r>
          </a:p>
        </p:txBody>
      </p:sp>
      <p:sp>
        <p:nvSpPr>
          <p:cNvPr id="2" name="Subtitle-4-2">
            <a:extLst xmlns:a="http://schemas.openxmlformats.org/drawingml/2006/main">
              <a:ext uri="{FF2B5EF4-FFF2-40B4-BE49-F238E27FC236}">
                <a16:creationId xmlns:a16="http://schemas.microsoft.com/office/drawing/2014/main" id="{BA0056AF-835E-4F40-962E-6E6CC040B5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4973288"/>
            <a:ext cx="3568732" cy="1080230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70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500" b="1">
                <a:solidFill>
                  <a:srgbClr val="0F172A"/>
                </a:solidFill>
                <a:latin typeface="Helvetica Neue"/>
                <a:ea typeface="Helvetica Neue"/>
                <a:cs typeface="Helvetica Neue"/>
              </a:rPr>
              <a:t>orizzonteinsegnanti.it
Laboratorio IA Offline</a:t>
            </a:r>
          </a:p>
          <a:p xmlns:a="http://schemas.openxmlformats.org/drawingml/2006/main">
            <a:pPr algn="l">
              <a:lnSpc>
                <a:spcPct val="105000"/>
              </a:lnSpc>
              <a:spcBef>
                <a:spcPts val="65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650" b="0">
                <a:solidFill>
                  <a:srgbClr val="475569"/>
                </a:solidFill>
                <a:latin typeface="Helvetica Neue"/>
                <a:ea typeface="Helvetica Neue"/>
                <a:cs typeface="Helvetica Neue"/>
              </a:rPr>
              <a:t>Checklist pronta all'uso</a:t>
            </a:r>
          </a:p>
          <a:p xmlns:a="http://schemas.openxmlformats.org/drawingml/2006/main">
            <a:pPr algn="l">
              <a:lnSpc>
                <a:spcPct val="105000"/>
              </a:lnSpc>
              <a:spcBef>
                <a:spcPts val="65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200" b="0">
                <a:solidFill>
                  <a:srgbClr val="475569"/>
                </a:solidFill>
                <a:latin typeface="Helvetica Neue"/>
                <a:ea typeface="Helvetica Neue"/>
                <a:cs typeface="Helvetica Neue"/>
              </a:rPr>
              <a:t>Francesco Silvaggio • autore</a:t>
            </a:r>
          </a:p>
        </p:txBody>
      </p:sp>
      <p:sp>
        <p:nvSpPr>
          <p:cNvPr id="3" name="Subtitle-4-3">
            <a:extLst xmlns:a="http://schemas.openxmlformats.org/drawingml/2006/main">
              <a:ext uri="{FF2B5EF4-FFF2-40B4-BE49-F238E27FC236}">
                <a16:creationId xmlns:a16="http://schemas.microsoft.com/office/drawing/2014/main" id="{479BF9A4-5319-48D6-BEC0-E435F23720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3668" y="392240"/>
            <a:ext cx="1612868" cy="649129"/>
          </a:xfrm>
          <a:prstGeom xmlns:a="http://schemas.openxmlformats.org/drawingml/2006/main" prst="rect">
            <a:avLst/>
          </a:prstGeom>
        </p:spPr>
        <p:txBody>
          <a:bodyPr xmlns:a="http://schemas.openxmlformats.org/drawingml/2006/main" lIns="0" tIns="0" rIns="0" bIns="0">
            <a:noAutofit/>
          </a:bodyPr>
          <a:lstStyle xmlns:a="http://schemas.openxmlformats.org/drawingml/2006/main"/>
          <a:p xmlns:a="http://schemas.openxmlformats.org/drawingml/2006/main">
            <a:pPr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000000"/>
                </a:solidFill>
                <a:latin typeface="Helvetica Neue"/>
                <a:ea typeface="Helvetica Neue"/>
                <a:cs typeface="Helvetica Neue"/>
              </a:defRPr>
            </a:pPr>
            <a:r>
              <a:rPr sz="1650" b="1">
                <a:solidFill>
                  <a:srgbClr val="0F766E"/>
                </a:solidFill>
                <a:latin typeface="Helvetica Neue"/>
                <a:ea typeface="Helvetica Neue"/>
                <a:cs typeface="Helvetica Neue"/>
              </a:rPr>
              <a:t>DOSSIER</a:t>
            </a:r>
          </a:p>
        </p:txBody>
      </p:sp>
      <p:sp>
        <p:nvSpPr>
          <p:cNvPr id="4" name="brand-9">
            <a:extLst xmlns:a="http://schemas.openxmlformats.org/drawingml/2006/main">
              <a:ext uri="{FF2B5EF4-FFF2-40B4-BE49-F238E27FC236}">
                <a16:creationId xmlns:a16="http://schemas.microsoft.com/office/drawing/2014/main" id="{8D234B2A-F05A-4F73-B5E1-71A5ADA557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96350" y="133350"/>
            <a:ext cx="28956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750" b="1">
                <a:solidFill>
                  <a:srgbClr val="0F766E"/>
                </a:solidFill>
              </a:defRPr>
            </a:pPr>
            <a:r>
              <a:rPr sz="750" b="1">
                <a:solidFill>
                  <a:srgbClr val="0F766E"/>
                </a:solidFill>
              </a:rPr>
              <a:t>ORIZZONTE INSEGNANTI</a:t>
            </a:r>
          </a:p>
        </p:txBody>
      </p:sp>
      <p:sp>
        <p:nvSpPr>
          <p:cNvPr id="5" name="source-footer-9">
            <a:extLst xmlns:a="http://schemas.openxmlformats.org/drawingml/2006/main">
              <a:ext uri="{FF2B5EF4-FFF2-40B4-BE49-F238E27FC236}">
                <a16:creationId xmlns:a16="http://schemas.microsoft.com/office/drawing/2014/main" id="{92ECE9A7-1644-405B-8795-8EA218CE02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0525" y="6296025"/>
            <a:ext cx="99060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>
              <a:defRPr sz="825">
                <a:solidFill>
                  <a:srgbClr val="475569"/>
                </a:solidFill>
              </a:defRPr>
            </a:pPr>
            <a:r>
              <a:rPr sz="825">
                <a:solidFill>
                  <a:srgbClr val="475569"/>
                </a:solidFill>
              </a:rPr>
              <a:t>Dossier completo e PDF scaricabile  •  orizzonteinsegnanti.it</a:t>
            </a:r>
          </a:p>
        </p:txBody>
      </p:sp>
    </p:spTree>
    <p:extLst>
      <p:ext uri="{BB962C8B-B14F-4D97-AF65-F5344CB8AC3E}">
        <p14:creationId xmlns:p14="http://schemas.microsoft.com/office/powerpoint/2010/main" val="161054264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2026-07-27T11:33:42.1320000Z</dcterms:created>
  <dcterms:modified xsi:type="dcterms:W3CDTF">2026-07-27T11:33:42.1320000Z</dcterms:modified>
</coreProperties>
</file>